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1" r:id="rId2"/>
    <p:sldId id="261" r:id="rId3"/>
    <p:sldId id="260" r:id="rId4"/>
    <p:sldId id="315" r:id="rId5"/>
    <p:sldId id="316" r:id="rId6"/>
    <p:sldId id="364" r:id="rId7"/>
    <p:sldId id="365" r:id="rId8"/>
    <p:sldId id="366" r:id="rId9"/>
    <p:sldId id="367" r:id="rId10"/>
    <p:sldId id="368" r:id="rId11"/>
    <p:sldId id="263" r:id="rId12"/>
  </p:sldIdLst>
  <p:sldSz cx="24384000" cy="13716000"/>
  <p:notesSz cx="6858000" cy="9144000"/>
  <p:defaultTextStyle>
    <a:defPPr>
      <a:defRPr lang="zh-CN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E7993D"/>
    <a:srgbClr val="C63648"/>
    <a:srgbClr val="C3C3C3"/>
    <a:srgbClr val="6E7788"/>
    <a:srgbClr val="535A66"/>
    <a:srgbClr val="1AAECA"/>
    <a:srgbClr val="E4315F"/>
    <a:srgbClr val="BA2847"/>
    <a:srgbClr val="B227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6287" autoAdjust="0"/>
  </p:normalViewPr>
  <p:slideViewPr>
    <p:cSldViewPr snapToGrid="0">
      <p:cViewPr>
        <p:scale>
          <a:sx n="34" d="100"/>
          <a:sy n="34" d="100"/>
        </p:scale>
        <p:origin x="52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2" d="100"/>
        <a:sy n="42" d="100"/>
      </p:scale>
      <p:origin x="0" y="-158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8FB28-34DE-4064-8B7F-EB70005A0CFC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5BD78-0D40-414C-AB18-5632E8300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475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five small li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186E539B-E7F3-4191-B206-E2815EDF72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18799" y="5168215"/>
            <a:ext cx="3808800" cy="3808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489733" y="5168215"/>
            <a:ext cx="3808800" cy="3808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C098D6E3-6658-4396-AB7B-6BB7094C91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3332" y="5168215"/>
            <a:ext cx="3808800" cy="3808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7C025F1-B94C-4EAF-833F-E80AF71275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404266" y="5168215"/>
            <a:ext cx="3808800" cy="3808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B0E75D99-B81E-4C5F-96DD-77758EA070C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75200" y="5168215"/>
            <a:ext cx="3808800" cy="3808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02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3" grpId="0"/>
      <p:bldP spid="14" grpId="0"/>
      <p:bldP spid="15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Three high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186E539B-E7F3-4191-B206-E2815EDF72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575570" y="3365500"/>
            <a:ext cx="4457701" cy="698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098D6E3-6658-4396-AB7B-6BB7094C91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86553" y="3365500"/>
            <a:ext cx="4456800" cy="6985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7C025F1-B94C-4EAF-833F-E80AF71275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665488" y="3365500"/>
            <a:ext cx="4457701" cy="6985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197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Five small&amp;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FAFA6426-9C08-4B68-9944-BE0832D4183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192049" y="2794000"/>
            <a:ext cx="8127935" cy="8127935"/>
          </a:xfrm>
          <a:prstGeom prst="roundRect">
            <a:avLst>
              <a:gd name="adj" fmla="val 1383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A88FD0A0-E1CC-420B-BB56-D47C1E5F2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64017" y="4952998"/>
            <a:ext cx="3810000" cy="3810001"/>
          </a:xfrm>
          <a:prstGeom prst="roundRect">
            <a:avLst>
              <a:gd name="adj" fmla="val 4261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30824A58-11F3-4E5F-963D-96AE8DF3F48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8033" y="4952998"/>
            <a:ext cx="3810000" cy="3810001"/>
          </a:xfrm>
          <a:prstGeom prst="roundRect">
            <a:avLst>
              <a:gd name="adj" fmla="val 4261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098D6E3-6658-4396-AB7B-6BB7094C91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952998"/>
            <a:ext cx="3810000" cy="3810001"/>
          </a:xfrm>
          <a:prstGeom prst="roundRect">
            <a:avLst>
              <a:gd name="adj" fmla="val 4261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6" name="Picture Placeholder 1">
            <a:extLst>
              <a:ext uri="{FF2B5EF4-FFF2-40B4-BE49-F238E27FC236}">
                <a16:creationId xmlns:a16="http://schemas.microsoft.com/office/drawing/2014/main" id="{B52A52DC-D248-464B-8C06-1201C4F050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0573999" y="4952998"/>
            <a:ext cx="3810000" cy="3810001"/>
          </a:xfrm>
          <a:prstGeom prst="roundRect">
            <a:avLst>
              <a:gd name="adj" fmla="val 4261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30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2" grpId="0"/>
      <p:bldP spid="13" grpId="0"/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Ten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F32E1B03-BB6D-49FD-9EA0-8B61EB2381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04313" y="5345948"/>
            <a:ext cx="2704702" cy="2705101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C547233E-2F6C-4E18-BC15-BCB05ED30E6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72012" y="5345948"/>
            <a:ext cx="2704702" cy="2705101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213681A0-02FB-4455-B499-BBBD2DB44A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839711" y="5345948"/>
            <a:ext cx="2704702" cy="2705101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AD189C6E-5197-44E4-A319-64B6E734BF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707410" y="5345948"/>
            <a:ext cx="2704702" cy="2705101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1A909D8E-E76C-4A77-8256-D06265CF43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575109" y="5345948"/>
            <a:ext cx="2704702" cy="2705101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04A93F63-D90E-49E5-8F34-2E394458D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04313" y="8213647"/>
            <a:ext cx="2704702" cy="2705101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7B8EC07B-82D0-4D97-87EC-3404DA839B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72012" y="8213647"/>
            <a:ext cx="2704702" cy="2705101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A6BCE887-B25F-49BE-86E6-8275D520F24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839711" y="8213647"/>
            <a:ext cx="2704702" cy="2705101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24E26C80-E1F7-4C5C-B674-9F3FF7E2862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3707410" y="8213647"/>
            <a:ext cx="2704702" cy="2705101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351BB6AE-1DCD-4BF4-8442-5DD89DAF070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575109" y="8213647"/>
            <a:ext cx="2704702" cy="2705101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067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Thr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39FA55F-BD4B-4F12-9561-9F3B4E476C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67816" y="2792412"/>
            <a:ext cx="4368800" cy="8125200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0AF64B6-DBD7-4B1B-8D97-E63706B10B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36616" y="2792412"/>
            <a:ext cx="4368800" cy="8125200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D52AFACD-4C4A-49A0-B44E-4A49348231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05416" y="2792412"/>
            <a:ext cx="4368800" cy="8125200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29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Tw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8198560-A1AC-4707-96DE-795D06543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7999" y="4978002"/>
            <a:ext cx="7619999" cy="3810001"/>
          </a:xfrm>
          <a:prstGeom prst="roundRect">
            <a:avLst>
              <a:gd name="adj" fmla="val 2462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8B8F80D-C4E7-4E04-AB3E-28C7C1ACA3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445999" y="4978002"/>
            <a:ext cx="7619999" cy="3810001"/>
          </a:xfrm>
          <a:prstGeom prst="roundRect">
            <a:avLst>
              <a:gd name="adj" fmla="val 2462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373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icture Placeholder 103">
            <a:extLst>
              <a:ext uri="{FF2B5EF4-FFF2-40B4-BE49-F238E27FC236}">
                <a16:creationId xmlns:a16="http://schemas.microsoft.com/office/drawing/2014/main" id="{300F8A70-578B-4F6E-B02F-E762B66422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4384001" cy="4876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5119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icture Placeholder 103">
            <a:extLst>
              <a:ext uri="{FF2B5EF4-FFF2-40B4-BE49-F238E27FC236}">
                <a16:creationId xmlns:a16="http://schemas.microsoft.com/office/drawing/2014/main" id="{300F8A70-578B-4F6E-B02F-E762B66422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3535680"/>
            <a:ext cx="24384001" cy="44196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495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Six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8C822A9-5679-48C4-8A55-4C3439255E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54994" y="2793206"/>
            <a:ext cx="4000501" cy="40005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CFD90B8-64A4-4A38-A4EA-73655EDA535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982493" y="2793206"/>
            <a:ext cx="4000501" cy="40005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CF6BF69-EF13-4F23-8724-1E45EF183E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109994" y="2793206"/>
            <a:ext cx="4000501" cy="40005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F2C1C29-1664-4DCD-9502-F66604E3A4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54994" y="6918524"/>
            <a:ext cx="4000501" cy="40005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35C9F05-28E4-4A5A-8624-7A6FAD8F740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982493" y="6918524"/>
            <a:ext cx="4000501" cy="40005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1193F1F-1A90-467D-9B85-D61E6EFE1D9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9109994" y="6918524"/>
            <a:ext cx="4000501" cy="40005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554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Fiv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84F069C8-BDEB-448A-B08D-813D8C2CC2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37001" y="2794855"/>
            <a:ext cx="3937000" cy="3937002"/>
          </a:xfrm>
          <a:prstGeom prst="roundRect">
            <a:avLst>
              <a:gd name="adj" fmla="val 2462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A219CD9C-B68B-40E0-9892-0AC98D09FD0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7999" y="2794855"/>
            <a:ext cx="3937000" cy="3937002"/>
          </a:xfrm>
          <a:prstGeom prst="roundRect">
            <a:avLst>
              <a:gd name="adj" fmla="val 2462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7EDF553-A9B1-43AD-8B3F-6AC118C316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319000" y="2794855"/>
            <a:ext cx="3937000" cy="3937002"/>
          </a:xfrm>
          <a:prstGeom prst="roundRect">
            <a:avLst>
              <a:gd name="adj" fmla="val 2462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206F28E-94D1-4B1D-B70E-21F13642F58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7999" y="6982729"/>
            <a:ext cx="3937000" cy="3937002"/>
          </a:xfrm>
          <a:prstGeom prst="roundRect">
            <a:avLst>
              <a:gd name="adj" fmla="val 2462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C57C730-8826-4E2F-AF04-AD9CF81439F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510000" y="6982729"/>
            <a:ext cx="3937000" cy="3937002"/>
          </a:xfrm>
          <a:prstGeom prst="roundRect">
            <a:avLst>
              <a:gd name="adj" fmla="val 2462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72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_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39323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Thre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A219CD9C-B68B-40E0-9892-0AC98D09FD0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290377" y="1738216"/>
            <a:ext cx="4831078" cy="4831080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7EDF553-A9B1-43AD-8B3F-6AC118C316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290377" y="6996016"/>
            <a:ext cx="4831078" cy="4831080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206F28E-94D1-4B1D-B70E-21F13642F58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032579" y="6996016"/>
            <a:ext cx="4831078" cy="4831080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180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Two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687DF0F-164F-4FBF-9CE9-31BC03BDA8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47400" y="2794002"/>
            <a:ext cx="5715000" cy="6858000"/>
          </a:xfrm>
          <a:prstGeom prst="round2SameRect">
            <a:avLst>
              <a:gd name="adj1" fmla="val 2732"/>
              <a:gd name="adj2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6C338A1-9E29-42BB-8244-DDFCCD6B32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95495" y="2794002"/>
            <a:ext cx="5715000" cy="6858000"/>
          </a:xfrm>
          <a:prstGeom prst="round2SameRect">
            <a:avLst>
              <a:gd name="adj1" fmla="val 2732"/>
              <a:gd name="adj2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599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Three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C67A0EE-4E97-4229-BCB0-2311282A02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507200" y="2794000"/>
            <a:ext cx="4876800" cy="8128000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687DF0F-164F-4FBF-9CE9-31BC03BDA8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794000"/>
            <a:ext cx="4876800" cy="8128000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6C338A1-9E29-42BB-8244-DDFCCD6B32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3600" y="2794000"/>
            <a:ext cx="4876800" cy="8128000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219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Big&amp;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A0D9DFE4-D330-43C1-8647-159CCC64D9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649293" y="2794000"/>
            <a:ext cx="5457294" cy="4063207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9AA73C0-EDDC-4D55-AE00-83113EAB11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67816" y="2794000"/>
            <a:ext cx="10924184" cy="8128000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A8A139D-FF74-48A4-86DA-BC12F0182B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1998" y="2794000"/>
            <a:ext cx="5457295" cy="4063207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5B4F7A4-2D45-47D9-A600-DEC84923A7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649293" y="6859189"/>
            <a:ext cx="5457294" cy="4063207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846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Big&amp;Small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A0D9DFE4-D330-43C1-8647-159CCC64D9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35887" y="2794000"/>
            <a:ext cx="5270700" cy="8128000"/>
          </a:xfrm>
          <a:prstGeom prst="roundRect">
            <a:avLst>
              <a:gd name="adj" fmla="val 1771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9AA73C0-EDDC-4D55-AE00-83113EAB11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67816" y="2794000"/>
            <a:ext cx="10541001" cy="8128000"/>
          </a:xfrm>
          <a:prstGeom prst="roundRect">
            <a:avLst>
              <a:gd name="adj" fmla="val 90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80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Big&amp;2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A0D9DFE4-D330-43C1-8647-159CCC64D9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35887" y="2164080"/>
            <a:ext cx="5270700" cy="9387840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4CFDAA-FEFF-4920-9603-3DED96D59EA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77413" y="2164080"/>
            <a:ext cx="5270700" cy="9387840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952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Small 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6C2617EA-D404-42B0-9119-EEE7058AA7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67816" y="5158266"/>
            <a:ext cx="6350001" cy="3810001"/>
          </a:xfrm>
          <a:prstGeom prst="roundRect">
            <a:avLst>
              <a:gd name="adj" fmla="val 2219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3DE644E7-7F44-4F55-A9B5-F1AEB4D58C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07404" y="5158266"/>
            <a:ext cx="6350001" cy="3810001"/>
          </a:xfrm>
          <a:prstGeom prst="roundRect">
            <a:avLst>
              <a:gd name="adj" fmla="val 2219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C888AFB0-A543-4ED6-B1D0-CF5D12A36B3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771454" y="5158266"/>
            <a:ext cx="6350001" cy="3810001"/>
          </a:xfrm>
          <a:prstGeom prst="roundRect">
            <a:avLst>
              <a:gd name="adj" fmla="val 2219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27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Big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5A71F11E-6CA9-4EB8-B211-29C25AC41D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3998" cy="13716000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151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Small Face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A23AB9B-D419-4D20-B0EE-792986C4C3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626820" y="7404100"/>
            <a:ext cx="1015200" cy="10152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A09BAA0-354B-4CFE-AA78-1E108F7EFA5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908153" y="7404100"/>
            <a:ext cx="1015200" cy="10152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118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9DA0E1-8CDF-4EE8-9590-C9D5F67B45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359" y="3050047"/>
            <a:ext cx="5533282" cy="7227848"/>
          </a:xfrm>
          <a:prstGeom prst="rect">
            <a:avLst/>
          </a:prstGeom>
        </p:spPr>
      </p:pic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5C3E08D7-49BB-4C94-90BB-7148C667B1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45635" y="3272310"/>
            <a:ext cx="5092730" cy="6775762"/>
          </a:xfrm>
          <a:prstGeom prst="roundRect">
            <a:avLst>
              <a:gd name="adj" fmla="val 1734"/>
            </a:avLst>
          </a:prstGeom>
          <a:noFill/>
        </p:spPr>
        <p:txBody>
          <a:bodyPr anchor="ctr"/>
          <a:lstStyle>
            <a:lvl1pPr marL="0" indent="0" algn="ctr">
              <a:buNone/>
              <a:defRPr sz="28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21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_Half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57327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P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8E07D8-C9ED-4D09-9AB2-DD85A9BBBF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8459" y="2801965"/>
            <a:ext cx="6080107" cy="7942138"/>
          </a:xfrm>
          <a:prstGeom prst="rect">
            <a:avLst/>
          </a:prstGeom>
        </p:spPr>
      </p:pic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E9653F0-F2AC-4F64-8720-C06975D594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736" y="3039745"/>
            <a:ext cx="5596018" cy="7445375"/>
          </a:xfrm>
          <a:prstGeom prst="roundRect">
            <a:avLst>
              <a:gd name="adj" fmla="val 1734"/>
            </a:avLst>
          </a:prstGeom>
          <a:noFill/>
        </p:spPr>
        <p:txBody>
          <a:bodyPr anchor="ctr"/>
          <a:lstStyle>
            <a:lvl1pPr marL="0" indent="0" algn="ctr">
              <a:buNone/>
              <a:defRPr sz="28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76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aptop-01.png" descr="laptop-01.png">
            <a:extLst>
              <a:ext uri="{FF2B5EF4-FFF2-40B4-BE49-F238E27FC236}">
                <a16:creationId xmlns:a16="http://schemas.microsoft.com/office/drawing/2014/main" id="{FBF7DDCF-CFBF-4EFE-99A2-2A7642DFB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2574256" y="4409830"/>
            <a:ext cx="10536097" cy="6098805"/>
          </a:xfrm>
          <a:prstGeom prst="rect">
            <a:avLst/>
          </a:prstGeom>
          <a:ln w="12700">
            <a:miter lim="400000"/>
          </a:ln>
          <a:effectLst>
            <a:outerShdw blurRad="317500" rotWithShape="0">
              <a:srgbClr val="000000">
                <a:alpha val="50186"/>
              </a:srgbClr>
            </a:outerShdw>
          </a:effectLst>
        </p:spPr>
      </p:pic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BB8C3079-2CF6-470B-9EB8-4FE3D8DEB0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809785" y="4783015"/>
            <a:ext cx="8042030" cy="5040924"/>
          </a:xfrm>
          <a:prstGeom prst="roundRect">
            <a:avLst>
              <a:gd name="adj" fmla="val 1734"/>
            </a:avLst>
          </a:prstGeom>
          <a:noFill/>
        </p:spPr>
        <p:txBody>
          <a:bodyPr anchor="ctr"/>
          <a:lstStyle>
            <a:lvl1pPr marL="0" indent="0" algn="ctr">
              <a:buNone/>
              <a:defRPr sz="28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12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Mac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2.png" descr="image2.png">
            <a:extLst>
              <a:ext uri="{FF2B5EF4-FFF2-40B4-BE49-F238E27FC236}">
                <a16:creationId xmlns:a16="http://schemas.microsoft.com/office/drawing/2014/main" id="{65C68E1E-DE17-4282-8819-29288C3F8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06933" y="9242119"/>
            <a:ext cx="22170134" cy="1240360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BB8C3079-2CF6-470B-9EB8-4FE3D8DEB0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03520" y="9886040"/>
            <a:ext cx="13990320" cy="8645800"/>
          </a:xfrm>
          <a:prstGeom prst="roundRect">
            <a:avLst>
              <a:gd name="adj" fmla="val 1734"/>
            </a:avLst>
          </a:prstGeom>
          <a:noFill/>
        </p:spPr>
        <p:txBody>
          <a:bodyPr anchor="ctr"/>
          <a:lstStyle>
            <a:lvl1pPr marL="0" indent="0" algn="ctr">
              <a:buNone/>
              <a:defRPr sz="28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91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Mac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2.png" descr="image2.png">
            <a:extLst>
              <a:ext uri="{FF2B5EF4-FFF2-40B4-BE49-F238E27FC236}">
                <a16:creationId xmlns:a16="http://schemas.microsoft.com/office/drawing/2014/main" id="{F289F664-BDFF-4E9E-8839-3D289E6C89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996" y="6481734"/>
            <a:ext cx="9409397" cy="526431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BB8C3079-2CF6-470B-9EB8-4FE3D8DEB0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81943" y="6734628"/>
            <a:ext cx="5878286" cy="3720011"/>
          </a:xfrm>
          <a:prstGeom prst="roundRect">
            <a:avLst>
              <a:gd name="adj" fmla="val 1734"/>
            </a:avLst>
          </a:prstGeom>
          <a:noFill/>
        </p:spPr>
        <p:txBody>
          <a:bodyPr anchor="ctr"/>
          <a:lstStyle>
            <a:lvl1pPr marL="0" indent="0" algn="ctr">
              <a:buNone/>
              <a:defRPr sz="28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2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Top 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BB8C3079-2CF6-470B-9EB8-4FE3D8DEB0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0277476"/>
          </a:xfrm>
          <a:prstGeom prst="roundRect">
            <a:avLst>
              <a:gd name="adj" fmla="val 0"/>
            </a:avLst>
          </a:prstGeom>
          <a:solidFill>
            <a:srgbClr val="1F2125"/>
          </a:solidFill>
        </p:spPr>
        <p:txBody>
          <a:bodyPr anchor="ctr"/>
          <a:lstStyle>
            <a:lvl1pPr marL="0" indent="0" algn="ctr">
              <a:buNone/>
              <a:defRPr sz="28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0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Half right for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9322420" y="0"/>
            <a:ext cx="15061580" cy="137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396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smal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2760677" y="4889500"/>
            <a:ext cx="3937001" cy="3937000"/>
          </a:xfrm>
          <a:custGeom>
            <a:avLst/>
            <a:gdLst>
              <a:gd name="connsiteX0" fmla="*/ 127008 w 3937001"/>
              <a:gd name="connsiteY0" fmla="*/ 0 h 3937000"/>
              <a:gd name="connsiteX1" fmla="*/ 3809993 w 3937001"/>
              <a:gd name="connsiteY1" fmla="*/ 0 h 3937000"/>
              <a:gd name="connsiteX2" fmla="*/ 3937001 w 3937001"/>
              <a:gd name="connsiteY2" fmla="*/ 127008 h 3937000"/>
              <a:gd name="connsiteX3" fmla="*/ 3937001 w 3937001"/>
              <a:gd name="connsiteY3" fmla="*/ 3809992 h 3937000"/>
              <a:gd name="connsiteX4" fmla="*/ 3809993 w 3937001"/>
              <a:gd name="connsiteY4" fmla="*/ 3937000 h 3937000"/>
              <a:gd name="connsiteX5" fmla="*/ 127008 w 3937001"/>
              <a:gd name="connsiteY5" fmla="*/ 3937000 h 3937000"/>
              <a:gd name="connsiteX6" fmla="*/ 0 w 3937001"/>
              <a:gd name="connsiteY6" fmla="*/ 3809992 h 3937000"/>
              <a:gd name="connsiteX7" fmla="*/ 0 w 3937001"/>
              <a:gd name="connsiteY7" fmla="*/ 127008 h 3937000"/>
              <a:gd name="connsiteX8" fmla="*/ 127008 w 3937001"/>
              <a:gd name="connsiteY8" fmla="*/ 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7001" h="3937000">
                <a:moveTo>
                  <a:pt x="127008" y="0"/>
                </a:moveTo>
                <a:lnTo>
                  <a:pt x="3809993" y="0"/>
                </a:lnTo>
                <a:cubicBezTo>
                  <a:pt x="3880138" y="0"/>
                  <a:pt x="3937001" y="56863"/>
                  <a:pt x="3937001" y="127008"/>
                </a:cubicBezTo>
                <a:lnTo>
                  <a:pt x="3937001" y="3809992"/>
                </a:lnTo>
                <a:cubicBezTo>
                  <a:pt x="3937001" y="3880137"/>
                  <a:pt x="3880138" y="3937000"/>
                  <a:pt x="3809993" y="3937000"/>
                </a:cubicBezTo>
                <a:lnTo>
                  <a:pt x="127008" y="3937000"/>
                </a:lnTo>
                <a:cubicBezTo>
                  <a:pt x="56863" y="3937000"/>
                  <a:pt x="0" y="3880137"/>
                  <a:pt x="0" y="3809992"/>
                </a:cubicBezTo>
                <a:lnTo>
                  <a:pt x="0" y="127008"/>
                </a:lnTo>
                <a:cubicBezTo>
                  <a:pt x="0" y="56863"/>
                  <a:pt x="56863" y="0"/>
                  <a:pt x="12700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099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1/3 to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635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536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Two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038CC43-764A-479E-9E20-AC9B22C7A1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668000" y="6858001"/>
            <a:ext cx="6857998" cy="68579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7525998" y="-1"/>
            <a:ext cx="6858001" cy="68579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499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10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10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Six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C15B064-43EF-4149-829F-89B8588ECE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67816" y="2774950"/>
            <a:ext cx="5334001" cy="3987800"/>
          </a:xfrm>
          <a:prstGeom prst="roundRect">
            <a:avLst>
              <a:gd name="adj" fmla="val 2281"/>
            </a:avLst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186E539B-E7F3-4191-B206-E2815EDF72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260901" y="2774950"/>
            <a:ext cx="5334001" cy="3987800"/>
          </a:xfrm>
          <a:prstGeom prst="roundRect">
            <a:avLst>
              <a:gd name="adj" fmla="val 2281"/>
            </a:avLst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7763794" y="2774950"/>
            <a:ext cx="5334001" cy="3987800"/>
          </a:xfrm>
          <a:prstGeom prst="roundRect">
            <a:avLst>
              <a:gd name="adj" fmla="val 2281"/>
            </a:avLst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C098D6E3-6658-4396-AB7B-6BB7094C91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67816" y="6929187"/>
            <a:ext cx="5334001" cy="3987800"/>
          </a:xfrm>
          <a:prstGeom prst="roundRect">
            <a:avLst>
              <a:gd name="adj" fmla="val 2281"/>
            </a:avLst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7C025F1-B94C-4EAF-833F-E80AF71275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260901" y="6929187"/>
            <a:ext cx="5334001" cy="3987800"/>
          </a:xfrm>
          <a:prstGeom prst="roundRect">
            <a:avLst>
              <a:gd name="adj" fmla="val 2281"/>
            </a:avLst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B0E75D99-B81E-4C5F-96DD-77758EA070C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763794" y="6929187"/>
            <a:ext cx="5334001" cy="3987800"/>
          </a:xfrm>
          <a:prstGeom prst="roundRect">
            <a:avLst>
              <a:gd name="adj" fmla="val 2281"/>
            </a:avLst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737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3" grpId="0"/>
      <p:bldP spid="13" grpId="0"/>
      <p:bldP spid="14" grpId="0"/>
      <p:bldP spid="15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_Six small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C15B064-43EF-4149-829F-89B8588ECE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953600"/>
            <a:ext cx="3808800" cy="3808800"/>
          </a:xfrm>
          <a:prstGeom prst="roundRect">
            <a:avLst>
              <a:gd name="adj" fmla="val 2281"/>
            </a:avLst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186E539B-E7F3-4191-B206-E2815EDF72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30080" y="4953600"/>
            <a:ext cx="3808800" cy="3808800"/>
          </a:xfrm>
          <a:prstGeom prst="roundRect">
            <a:avLst>
              <a:gd name="adj" fmla="val 2281"/>
            </a:avLst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460160" y="4953600"/>
            <a:ext cx="3808800" cy="3808800"/>
          </a:xfrm>
          <a:prstGeom prst="roundRect">
            <a:avLst>
              <a:gd name="adj" fmla="val 2281"/>
            </a:avLst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C098D6E3-6658-4396-AB7B-6BB7094C91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5040" y="4953600"/>
            <a:ext cx="3808800" cy="3808800"/>
          </a:xfrm>
          <a:prstGeom prst="roundRect">
            <a:avLst>
              <a:gd name="adj" fmla="val 2281"/>
            </a:avLst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7C025F1-B94C-4EAF-833F-E80AF71275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345120" y="4953600"/>
            <a:ext cx="3808800" cy="3808800"/>
          </a:xfrm>
          <a:prstGeom prst="roundRect">
            <a:avLst>
              <a:gd name="adj" fmla="val 2281"/>
            </a:avLst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B0E75D99-B81E-4C5F-96DD-77758EA070C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75200" y="4953600"/>
            <a:ext cx="3808800" cy="3808800"/>
          </a:xfrm>
          <a:prstGeom prst="roundRect">
            <a:avLst>
              <a:gd name="adj" fmla="val 2281"/>
            </a:avLst>
          </a:prstGeom>
        </p:spPr>
        <p:txBody>
          <a:bodyPr anchor="ctr"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5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3" grpId="0"/>
      <p:bldP spid="13" grpId="0"/>
      <p:bldP spid="14" grpId="0"/>
      <p:bldP spid="1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90" r:id="rId4"/>
    <p:sldLayoutId id="2147483655" r:id="rId5"/>
    <p:sldLayoutId id="2147483656" r:id="rId6"/>
    <p:sldLayoutId id="2147483657" r:id="rId7"/>
    <p:sldLayoutId id="2147483659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9" r:id="rId16"/>
    <p:sldLayoutId id="2147483687" r:id="rId17"/>
    <p:sldLayoutId id="2147483671" r:id="rId18"/>
    <p:sldLayoutId id="2147483672" r:id="rId19"/>
    <p:sldLayoutId id="2147483686" r:id="rId20"/>
    <p:sldLayoutId id="2147483673" r:id="rId21"/>
    <p:sldLayoutId id="2147483674" r:id="rId22"/>
    <p:sldLayoutId id="2147483675" r:id="rId23"/>
    <p:sldLayoutId id="2147483676" r:id="rId24"/>
    <p:sldLayoutId id="2147483688" r:id="rId25"/>
    <p:sldLayoutId id="2147483677" r:id="rId26"/>
    <p:sldLayoutId id="2147483678" r:id="rId27"/>
    <p:sldLayoutId id="2147483679" r:id="rId28"/>
    <p:sldLayoutId id="2147483680" r:id="rId29"/>
    <p:sldLayoutId id="2147483684" r:id="rId30"/>
    <p:sldLayoutId id="2147483681" r:id="rId31"/>
    <p:sldLayoutId id="2147483682" r:id="rId32"/>
    <p:sldLayoutId id="2147483683" r:id="rId33"/>
    <p:sldLayoutId id="2147483685" r:id="rId34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72EA8-B5B7-4AE5-A266-724BA4AE0345}"/>
              </a:ext>
            </a:extLst>
          </p:cNvPr>
          <p:cNvSpPr txBox="1"/>
          <p:nvPr/>
        </p:nvSpPr>
        <p:spPr>
          <a:xfrm>
            <a:off x="10614007" y="6858000"/>
            <a:ext cx="2432076" cy="27515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Becca Gold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Joe Williams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Andrew Shaw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Yuji Tang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John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A</a:t>
            </a: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llison</a:t>
            </a:r>
            <a:endParaRPr lang="en-US" altLang="zh-CN" sz="2400" dirty="0" smtClean="0">
              <a:solidFill>
                <a:schemeClr val="bg1">
                  <a:lumMod val="75000"/>
                </a:schemeClr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  <a:p>
            <a:pPr marL="342900" indent="-342900" algn="ctr">
              <a:lnSpc>
                <a:spcPct val="120000"/>
              </a:lnSpc>
              <a:buFontTx/>
              <a:buChar char="-"/>
            </a:pPr>
            <a:endParaRPr lang="en-US" altLang="zh-CN" sz="2400" dirty="0" smtClean="0">
              <a:solidFill>
                <a:schemeClr val="bg1">
                  <a:lumMod val="75000"/>
                </a:schemeClr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0720" y="4540011"/>
            <a:ext cx="119386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 smtClean="0">
                <a:solidFill>
                  <a:srgbClr val="FFFFFF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History of Video Game Sales </a:t>
            </a:r>
            <a:endParaRPr lang="en-US" altLang="zh-CN" sz="6600" b="1" dirty="0">
              <a:solidFill>
                <a:srgbClr val="FFFFFF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  <a:p>
            <a:pPr algn="ctr"/>
            <a:r>
              <a:rPr lang="en-US" altLang="zh-CN" sz="2400" dirty="0" smtClean="0">
                <a:solidFill>
                  <a:srgbClr val="C3C3C3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1980 - Now</a:t>
            </a:r>
            <a:endParaRPr lang="en-US" altLang="zh-CN" sz="2400" dirty="0">
              <a:solidFill>
                <a:srgbClr val="C3C3C3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4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">
        <p14:reveal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3EFCB9C3-2B8B-4C96-8084-1D5E208CD6BD}"/>
              </a:ext>
            </a:extLst>
          </p:cNvPr>
          <p:cNvSpPr txBox="1"/>
          <p:nvPr/>
        </p:nvSpPr>
        <p:spPr>
          <a:xfrm>
            <a:off x="8282625" y="2053233"/>
            <a:ext cx="13774845" cy="1015663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altLang="zh-CN" sz="6000" b="1" dirty="0" smtClean="0">
                <a:solidFill>
                  <a:srgbClr val="FFFFFF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N64 Sales (Platform)</a:t>
            </a:r>
            <a:endParaRPr lang="en-US" altLang="zh-CN" sz="6000" b="1" dirty="0">
              <a:solidFill>
                <a:srgbClr val="FFFFFF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632" y="4010024"/>
            <a:ext cx="19046838" cy="787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9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">
        <p14:reveal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Rectangle 4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"/>
              <a:sym typeface="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95652" y="4222792"/>
            <a:ext cx="65927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FFFF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Trend and insight</a:t>
            </a:r>
            <a:endParaRPr lang="en-US" altLang="zh-CN" sz="6000" b="1" dirty="0">
              <a:solidFill>
                <a:srgbClr val="FFFFFF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33236" y="6332798"/>
            <a:ext cx="17317561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zh-CN" dirty="0" smtClean="0">
                <a:solidFill>
                  <a:srgbClr val="C3C3C3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Global Video Game sales had a significant growth between 1995 – 2008</a:t>
            </a:r>
          </a:p>
          <a:p>
            <a:pPr marL="342900" indent="-342900" algn="ctr">
              <a:buAutoNum type="arabicPeriod"/>
            </a:pPr>
            <a:endParaRPr lang="en-US" altLang="zh-CN" dirty="0" smtClean="0">
              <a:solidFill>
                <a:srgbClr val="C3C3C3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  <a:p>
            <a:pPr marL="342900" indent="-342900" algn="ctr">
              <a:buAutoNum type="arabicPeriod"/>
            </a:pPr>
            <a:r>
              <a:rPr lang="en-US" altLang="zh-CN" dirty="0" smtClean="0">
                <a:solidFill>
                  <a:srgbClr val="C3C3C3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Since it peaked, video game sales were in a decreasing trend for the last 10 years</a:t>
            </a:r>
          </a:p>
          <a:p>
            <a:pPr marL="342900" indent="-342900" algn="ctr">
              <a:buAutoNum type="arabicPeriod"/>
            </a:pPr>
            <a:endParaRPr lang="en-US" altLang="zh-CN" dirty="0">
              <a:solidFill>
                <a:srgbClr val="C3C3C3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  <a:p>
            <a:pPr marL="342900" indent="-342900" algn="ctr">
              <a:buAutoNum type="arabicPeriod"/>
            </a:pPr>
            <a:r>
              <a:rPr lang="en-US" altLang="zh-CN" dirty="0" smtClean="0">
                <a:solidFill>
                  <a:srgbClr val="C3C3C3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Sports</a:t>
            </a:r>
            <a:r>
              <a:rPr lang="en-US" altLang="zh-CN" dirty="0">
                <a:solidFill>
                  <a:srgbClr val="C3C3C3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 </a:t>
            </a:r>
            <a:r>
              <a:rPr lang="en-US" altLang="zh-CN" dirty="0" smtClean="0">
                <a:solidFill>
                  <a:srgbClr val="C3C3C3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game and</a:t>
            </a:r>
            <a:r>
              <a:rPr lang="en-US" altLang="zh-CN" dirty="0" smtClean="0">
                <a:solidFill>
                  <a:srgbClr val="C3C3C3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 actions game are the highest growth genre historically</a:t>
            </a:r>
          </a:p>
          <a:p>
            <a:pPr marL="342900" indent="-342900" algn="ctr">
              <a:buAutoNum type="arabicPeriod"/>
            </a:pPr>
            <a:endParaRPr lang="en-US" altLang="zh-CN" dirty="0">
              <a:solidFill>
                <a:srgbClr val="C3C3C3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  <a:p>
            <a:pPr marL="342900" indent="-342900" algn="ctr">
              <a:buAutoNum type="arabicPeriod"/>
            </a:pPr>
            <a:r>
              <a:rPr lang="en-US" altLang="zh-CN" dirty="0" smtClean="0">
                <a:solidFill>
                  <a:srgbClr val="C3C3C3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In 2008, video game sales peaked at 679M global sales</a:t>
            </a:r>
          </a:p>
          <a:p>
            <a:pPr marL="342900" indent="-342900" algn="ctr">
              <a:buAutoNum type="arabicPeriod"/>
            </a:pPr>
            <a:endParaRPr lang="en-US" altLang="zh-CN" dirty="0">
              <a:solidFill>
                <a:srgbClr val="C3C3C3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  <a:p>
            <a:pPr marL="342900" indent="-342900" algn="ctr">
              <a:buAutoNum type="arabicPeriod"/>
            </a:pPr>
            <a:r>
              <a:rPr lang="en-US" altLang="zh-CN" dirty="0" smtClean="0">
                <a:solidFill>
                  <a:srgbClr val="C3C3C3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PS2 and Wii both hit 200M in sales</a:t>
            </a:r>
            <a:endParaRPr lang="en-US" altLang="zh-CN" dirty="0" smtClean="0">
              <a:solidFill>
                <a:srgbClr val="C3C3C3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  <a:p>
            <a:pPr marL="342900" indent="-342900" algn="ctr">
              <a:buAutoNum type="arabicPeriod"/>
            </a:pPr>
            <a:endParaRPr lang="en-US" altLang="zh-CN" dirty="0" smtClean="0">
              <a:solidFill>
                <a:srgbClr val="C3C3C3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  <a:p>
            <a:pPr marL="342900" indent="-342900" algn="ctr">
              <a:buAutoNum type="arabicPeriod"/>
            </a:pPr>
            <a:endParaRPr lang="en-US" altLang="zh-CN" sz="3000" dirty="0" smtClean="0">
              <a:solidFill>
                <a:srgbClr val="C3C3C3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  <a:p>
            <a:pPr marL="342900" indent="-342900" algn="ctr">
              <a:buAutoNum type="arabicPeriod"/>
            </a:pPr>
            <a:endParaRPr lang="en-US" altLang="zh-CN" sz="3000" dirty="0" smtClean="0">
              <a:solidFill>
                <a:srgbClr val="C3C3C3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  <a:p>
            <a:pPr marL="342900" indent="-342900" algn="ctr">
              <a:buAutoNum type="arabicPeriod"/>
            </a:pPr>
            <a:endParaRPr lang="en-US" altLang="zh-CN" sz="3000" dirty="0" smtClean="0">
              <a:solidFill>
                <a:srgbClr val="C3C3C3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69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">
        <p14:reveal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Rectangle 5"/>
          <p:cNvSpPr/>
          <p:nvPr/>
        </p:nvSpPr>
        <p:spPr>
          <a:xfrm>
            <a:off x="0" y="-133350"/>
            <a:ext cx="24384000" cy="13716000"/>
          </a:xfrm>
          <a:prstGeom prst="rect">
            <a:avLst/>
          </a:prstGeom>
          <a:solidFill>
            <a:srgbClr val="1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"/>
              <a:sym typeface=""/>
            </a:endParaRPr>
          </a:p>
        </p:txBody>
      </p:sp>
      <p:sp>
        <p:nvSpPr>
          <p:cNvPr id="12" name="Circle"/>
          <p:cNvSpPr/>
          <p:nvPr/>
        </p:nvSpPr>
        <p:spPr>
          <a:xfrm>
            <a:off x="14678736" y="3554346"/>
            <a:ext cx="127001" cy="127001"/>
          </a:xfrm>
          <a:prstGeom prst="ellipse">
            <a:avLst/>
          </a:prstGeom>
          <a:solidFill>
            <a:srgbClr val="80EBA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"/>
              <a:sym typeface=""/>
            </a:endParaRPr>
          </a:p>
        </p:txBody>
      </p:sp>
      <p:sp>
        <p:nvSpPr>
          <p:cNvPr id="13" name="Circle"/>
          <p:cNvSpPr/>
          <p:nvPr/>
        </p:nvSpPr>
        <p:spPr>
          <a:xfrm>
            <a:off x="14678736" y="5714448"/>
            <a:ext cx="127001" cy="127001"/>
          </a:xfrm>
          <a:prstGeom prst="ellipse">
            <a:avLst/>
          </a:prstGeom>
          <a:solidFill>
            <a:srgbClr val="80EBA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"/>
              <a:sym typeface=""/>
            </a:endParaRPr>
          </a:p>
        </p:txBody>
      </p:sp>
      <p:sp>
        <p:nvSpPr>
          <p:cNvPr id="14" name="Circle"/>
          <p:cNvSpPr/>
          <p:nvPr/>
        </p:nvSpPr>
        <p:spPr>
          <a:xfrm>
            <a:off x="14678736" y="7874551"/>
            <a:ext cx="127001" cy="127001"/>
          </a:xfrm>
          <a:prstGeom prst="ellipse">
            <a:avLst/>
          </a:prstGeom>
          <a:solidFill>
            <a:srgbClr val="80EBA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"/>
              <a:sym typeface=""/>
            </a:endParaRPr>
          </a:p>
        </p:txBody>
      </p:sp>
      <p:sp>
        <p:nvSpPr>
          <p:cNvPr id="15" name="Circle"/>
          <p:cNvSpPr/>
          <p:nvPr/>
        </p:nvSpPr>
        <p:spPr>
          <a:xfrm>
            <a:off x="14678736" y="10034654"/>
            <a:ext cx="127001" cy="127001"/>
          </a:xfrm>
          <a:prstGeom prst="ellipse">
            <a:avLst/>
          </a:prstGeom>
          <a:solidFill>
            <a:srgbClr val="80EBA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"/>
              <a:sym typeface=""/>
            </a:endParaRPr>
          </a:p>
        </p:txBody>
      </p:sp>
      <p:sp>
        <p:nvSpPr>
          <p:cNvPr id="16" name="Line"/>
          <p:cNvSpPr/>
          <p:nvPr/>
        </p:nvSpPr>
        <p:spPr>
          <a:xfrm>
            <a:off x="14735886" y="3807419"/>
            <a:ext cx="1" cy="1780957"/>
          </a:xfrm>
          <a:prstGeom prst="line">
            <a:avLst/>
          </a:prstGeom>
          <a:ln w="12700">
            <a:solidFill>
              <a:srgbClr val="F6F9FF">
                <a:alpha val="60000"/>
              </a:srgbClr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"/>
              <a:sym typeface=""/>
            </a:endParaRPr>
          </a:p>
        </p:txBody>
      </p:sp>
      <p:sp>
        <p:nvSpPr>
          <p:cNvPr id="17" name="Line"/>
          <p:cNvSpPr/>
          <p:nvPr/>
        </p:nvSpPr>
        <p:spPr>
          <a:xfrm>
            <a:off x="14735886" y="5969407"/>
            <a:ext cx="1" cy="1780957"/>
          </a:xfrm>
          <a:prstGeom prst="line">
            <a:avLst/>
          </a:prstGeom>
          <a:ln w="12700">
            <a:solidFill>
              <a:srgbClr val="F6F9FF">
                <a:alpha val="60000"/>
              </a:srgbClr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"/>
              <a:sym typeface=""/>
            </a:endParaRPr>
          </a:p>
        </p:txBody>
      </p:sp>
      <p:sp>
        <p:nvSpPr>
          <p:cNvPr id="18" name="Line"/>
          <p:cNvSpPr/>
          <p:nvPr/>
        </p:nvSpPr>
        <p:spPr>
          <a:xfrm>
            <a:off x="14735886" y="8127624"/>
            <a:ext cx="1" cy="1780957"/>
          </a:xfrm>
          <a:prstGeom prst="line">
            <a:avLst/>
          </a:prstGeom>
          <a:ln w="12700">
            <a:solidFill>
              <a:srgbClr val="F6F9FF">
                <a:alpha val="60000"/>
              </a:srgbClr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"/>
              <a:sym typeface="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9850" y="5903893"/>
            <a:ext cx="6724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6000" b="1" dirty="0" smtClean="0">
                <a:solidFill>
                  <a:srgbClr val="FFFFFF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Our work process</a:t>
            </a:r>
            <a:endParaRPr lang="en-US" altLang="zh-CN" sz="6000" b="1" dirty="0">
              <a:solidFill>
                <a:srgbClr val="FFFFFF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sp>
        <p:nvSpPr>
          <p:cNvPr id="32" name="Rounded Rectangle"/>
          <p:cNvSpPr/>
          <p:nvPr/>
        </p:nvSpPr>
        <p:spPr>
          <a:xfrm>
            <a:off x="15497647" y="2795089"/>
            <a:ext cx="6098329" cy="1645511"/>
          </a:xfrm>
          <a:prstGeom prst="roundRect">
            <a:avLst>
              <a:gd name="adj" fmla="val 6174"/>
            </a:avLst>
          </a:prstGeom>
          <a:ln w="25400">
            <a:solidFill>
              <a:srgbClr val="80EBA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"/>
              <a:sym typeface="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869533" y="3283681"/>
            <a:ext cx="5466467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500" dirty="0" smtClean="0">
                <a:solidFill>
                  <a:srgbClr val="FFFFFF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Data (from </a:t>
            </a:r>
            <a:r>
              <a:rPr lang="en-US" altLang="zh-CN" sz="2500" dirty="0" err="1" smtClean="0">
                <a:solidFill>
                  <a:srgbClr val="FFFFFF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Kaggle</a:t>
            </a:r>
            <a:r>
              <a:rPr lang="en-US" altLang="zh-CN" sz="2500" dirty="0" smtClean="0">
                <a:solidFill>
                  <a:srgbClr val="FFFFFF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) clean up using Python</a:t>
            </a:r>
            <a:endParaRPr lang="en-US" altLang="zh-CN" sz="2500" dirty="0">
              <a:solidFill>
                <a:srgbClr val="C3C3C3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869533" y="5539420"/>
            <a:ext cx="2927404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500" dirty="0" smtClean="0">
                <a:solidFill>
                  <a:srgbClr val="FFFFFF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Created JSON files</a:t>
            </a:r>
            <a:endParaRPr lang="en-US" altLang="zh-CN" sz="2500" dirty="0">
              <a:solidFill>
                <a:srgbClr val="C3C3C3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869533" y="7506075"/>
            <a:ext cx="4124847" cy="861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500" dirty="0" smtClean="0">
                <a:solidFill>
                  <a:srgbClr val="FFFFFF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Import data &amp; graphs using </a:t>
            </a:r>
          </a:p>
          <a:p>
            <a:r>
              <a:rPr lang="en-US" altLang="zh-CN" sz="2500" dirty="0" smtClean="0">
                <a:solidFill>
                  <a:srgbClr val="FFFFFF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JavaScript and D3</a:t>
            </a:r>
            <a:endParaRPr lang="en-US" altLang="zh-CN" sz="2500" dirty="0">
              <a:solidFill>
                <a:srgbClr val="C3C3C3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869533" y="9857450"/>
            <a:ext cx="3087640" cy="4770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500" dirty="0" smtClean="0">
                <a:solidFill>
                  <a:srgbClr val="FFFFFF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Created a Flask App</a:t>
            </a:r>
            <a:endParaRPr lang="en-US" altLang="zh-CN" sz="2500" dirty="0">
              <a:solidFill>
                <a:srgbClr val="C3C3C3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A467EF-58BE-46E5-AF68-EA812460EFC3}"/>
              </a:ext>
            </a:extLst>
          </p:cNvPr>
          <p:cNvSpPr/>
          <p:nvPr/>
        </p:nvSpPr>
        <p:spPr>
          <a:xfrm>
            <a:off x="9381529" y="7429131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endParaRPr lang="en-US" altLang="zh-CN" sz="1800" dirty="0">
              <a:solidFill>
                <a:srgbClr val="C3C3C3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33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">
        <p14:reveal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7917E-6 -3.14815E-6 L -1.97917E-6 0.15753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7917E-6 0.15753 L -1.97917E-6 0.3147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decel="10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7917E-6 0.3147 L -1.97917E-6 0.46956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 animBg="1"/>
      <p:bldP spid="32" grpId="1" animBg="1"/>
      <p:bldP spid="32" grpId="2" animBg="1"/>
      <p:bldP spid="32" grpId="3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"/>
          <p:cNvSpPr/>
          <p:nvPr/>
        </p:nvSpPr>
        <p:spPr>
          <a:xfrm>
            <a:off x="1267817" y="6858000"/>
            <a:ext cx="694056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"/>
              <a:sym typeface="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62395" y="2793206"/>
            <a:ext cx="101104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FFFFFF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Historical trends in video games sales</a:t>
            </a:r>
            <a:endParaRPr lang="en-US" altLang="zh-CN" sz="6000" b="1" dirty="0">
              <a:solidFill>
                <a:srgbClr val="FFFFFF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62395" y="7251700"/>
            <a:ext cx="24368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3000" dirty="0" smtClean="0">
                <a:solidFill>
                  <a:srgbClr val="C3C3C3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By Console</a:t>
            </a:r>
          </a:p>
          <a:p>
            <a:pPr marL="285750" indent="-285750">
              <a:buFontTx/>
              <a:buChar char="-"/>
            </a:pPr>
            <a:r>
              <a:rPr lang="en-US" altLang="zh-CN" sz="3000" dirty="0" smtClean="0">
                <a:solidFill>
                  <a:srgbClr val="C3C3C3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Genre</a:t>
            </a:r>
          </a:p>
          <a:p>
            <a:pPr marL="285750" indent="-285750">
              <a:buFontTx/>
              <a:buChar char="-"/>
            </a:pPr>
            <a:r>
              <a:rPr lang="en-US" altLang="zh-CN" sz="3000" dirty="0" smtClean="0">
                <a:solidFill>
                  <a:srgbClr val="C3C3C3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Publisher</a:t>
            </a:r>
          </a:p>
          <a:p>
            <a:pPr marL="285750" indent="-285750">
              <a:buFontTx/>
              <a:buChar char="-"/>
            </a:pPr>
            <a:r>
              <a:rPr lang="en-US" altLang="zh-CN" sz="3000" dirty="0" smtClean="0">
                <a:solidFill>
                  <a:srgbClr val="C3C3C3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Sales/Year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901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">
        <p14:reveal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931E90-80FC-473C-88ED-F43D5B7B8CCC}"/>
              </a:ext>
            </a:extLst>
          </p:cNvPr>
          <p:cNvSpPr txBox="1"/>
          <p:nvPr/>
        </p:nvSpPr>
        <p:spPr>
          <a:xfrm>
            <a:off x="6219655" y="1106313"/>
            <a:ext cx="12735095" cy="1015663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altLang="zh-CN" sz="6000" b="1" dirty="0" smtClean="0">
                <a:solidFill>
                  <a:srgbClr val="FFFFFF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Video Game Global Sales by Year</a:t>
            </a:r>
            <a:endParaRPr lang="en-US" altLang="zh-CN" sz="6000" b="1" dirty="0">
              <a:solidFill>
                <a:srgbClr val="FFFFFF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73" y="2576215"/>
            <a:ext cx="12446225" cy="100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2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">
        <p14:reveal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3EFCB9C3-2B8B-4C96-8084-1D5E208CD6BD}"/>
              </a:ext>
            </a:extLst>
          </p:cNvPr>
          <p:cNvSpPr txBox="1"/>
          <p:nvPr/>
        </p:nvSpPr>
        <p:spPr>
          <a:xfrm>
            <a:off x="6022139" y="1691283"/>
            <a:ext cx="13184295" cy="1015663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altLang="zh-CN" sz="6000" b="1" dirty="0" smtClean="0">
                <a:solidFill>
                  <a:srgbClr val="FFFFFF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Sports Game Sales by Year (Genre)</a:t>
            </a:r>
            <a:endParaRPr lang="en-US" altLang="zh-CN" sz="6000" b="1" dirty="0">
              <a:solidFill>
                <a:srgbClr val="FFFFFF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3514724"/>
            <a:ext cx="18027674" cy="791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0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">
        <p14:reveal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3EFCB9C3-2B8B-4C96-8084-1D5E208CD6BD}"/>
              </a:ext>
            </a:extLst>
          </p:cNvPr>
          <p:cNvSpPr txBox="1"/>
          <p:nvPr/>
        </p:nvSpPr>
        <p:spPr>
          <a:xfrm>
            <a:off x="6237178" y="1748433"/>
            <a:ext cx="12936645" cy="1015663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altLang="zh-CN" sz="6000" b="1" dirty="0" smtClean="0">
                <a:solidFill>
                  <a:srgbClr val="FFFFFF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Action Game Sales by Year (Genre)</a:t>
            </a:r>
            <a:endParaRPr lang="en-US" altLang="zh-CN" sz="6000" b="1" dirty="0">
              <a:solidFill>
                <a:srgbClr val="FFFFFF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76" y="3632200"/>
            <a:ext cx="17887951" cy="774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0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">
        <p14:reveal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3EFCB9C3-2B8B-4C96-8084-1D5E208CD6BD}"/>
              </a:ext>
            </a:extLst>
          </p:cNvPr>
          <p:cNvSpPr txBox="1"/>
          <p:nvPr/>
        </p:nvSpPr>
        <p:spPr>
          <a:xfrm>
            <a:off x="4829722" y="1538882"/>
            <a:ext cx="16792028" cy="1015663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altLang="zh-CN" sz="6000" b="1" dirty="0" smtClean="0">
                <a:solidFill>
                  <a:srgbClr val="FFFFFF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Microsoft Game Studios Sales (Publisher)</a:t>
            </a:r>
            <a:endParaRPr lang="en-US" altLang="zh-CN" sz="6000" b="1" dirty="0">
              <a:solidFill>
                <a:srgbClr val="FFFFFF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090" y="3333750"/>
            <a:ext cx="18266160" cy="81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0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">
        <p14:reveal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3EFCB9C3-2B8B-4C96-8084-1D5E208CD6BD}"/>
              </a:ext>
            </a:extLst>
          </p:cNvPr>
          <p:cNvSpPr txBox="1"/>
          <p:nvPr/>
        </p:nvSpPr>
        <p:spPr>
          <a:xfrm>
            <a:off x="4998929" y="1691282"/>
            <a:ext cx="15613171" cy="1015663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altLang="zh-CN" sz="6000" b="1" dirty="0" smtClean="0">
                <a:solidFill>
                  <a:srgbClr val="FFFFFF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Disney Interactive Studio Sales (Publisher)</a:t>
            </a:r>
            <a:endParaRPr lang="en-US" altLang="zh-CN" sz="6000" b="1" dirty="0">
              <a:solidFill>
                <a:srgbClr val="FFFFFF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716" y="3327400"/>
            <a:ext cx="18576672" cy="81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2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">
        <p14:reveal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3EFCB9C3-2B8B-4C96-8084-1D5E208CD6BD}"/>
              </a:ext>
            </a:extLst>
          </p:cNvPr>
          <p:cNvSpPr txBox="1"/>
          <p:nvPr/>
        </p:nvSpPr>
        <p:spPr>
          <a:xfrm>
            <a:off x="8580329" y="1786533"/>
            <a:ext cx="13774845" cy="1015663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altLang="zh-CN" sz="6000" b="1" dirty="0" smtClean="0">
                <a:solidFill>
                  <a:srgbClr val="FFFFFF"/>
                </a:solidFill>
                <a:latin typeface="Helvetica" panose="020B0604020202030204" pitchFamily="34" charset="0"/>
                <a:sym typeface="Helvetica" panose="020B0604020202030204" pitchFamily="34" charset="0"/>
              </a:rPr>
              <a:t>Wii Sales (Platform)</a:t>
            </a:r>
            <a:endParaRPr lang="en-US" altLang="zh-CN" sz="6000" b="1" dirty="0">
              <a:solidFill>
                <a:srgbClr val="FFFFFF"/>
              </a:solidFill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380" y="3660774"/>
            <a:ext cx="18999341" cy="729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">
        <p14:reveal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Motion Theme">
  <a:themeElements>
    <a:clrScheme name="#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Helvetica">
      <a:majorFont>
        <a:latin typeface="Helvetica"/>
        <a:ea typeface="微软雅黑"/>
        <a:cs typeface=""/>
      </a:majorFont>
      <a:minorFont>
        <a:latin typeface="Helvetic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5400">
          <a:solidFill>
            <a:srgbClr val="F6F9FF"/>
          </a:solidFill>
          <a:miter lim="400000"/>
        </a:ln>
      </a:spPr>
      <a:bodyPr lIns="0" tIns="0" rIns="0" bIns="0" anchor="ctr"/>
      <a:lstStyle>
        <a:defPPr algn="l">
          <a:defRPr sz="3200" b="0">
            <a:solidFill>
              <a:srgbClr val="FFFFFF"/>
            </a:solidFill>
            <a:latin typeface="+mn-lt"/>
            <a:ea typeface="+mn-ea"/>
            <a:cs typeface="+mn-cs"/>
            <a:sym typeface="Helvetica Neue Medium"/>
          </a:defRPr>
        </a:defPPr>
      </a:lstStyle>
    </a:spDef>
    <a:txDef>
      <a:spPr>
        <a:noFill/>
      </a:spPr>
      <a:bodyPr wrap="none" rtlCol="0">
        <a:spAutoFit/>
      </a:bodyPr>
      <a:lstStyle>
        <a:defPPr algn="l">
          <a:defRPr sz="3200"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8796</TotalTime>
  <Words>164</Words>
  <Application>Microsoft Office PowerPoint</Application>
  <PresentationFormat>Custom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微软雅黑</vt:lpstr>
      <vt:lpstr>等线</vt:lpstr>
      <vt:lpstr>Arial</vt:lpstr>
      <vt:lpstr>Helvetica</vt:lpstr>
      <vt:lpstr>Motion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Yuji Tang</cp:lastModifiedBy>
  <cp:revision>276</cp:revision>
  <dcterms:modified xsi:type="dcterms:W3CDTF">2019-09-26T23:37:44Z</dcterms:modified>
</cp:coreProperties>
</file>